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9" r:id="rId2"/>
    <p:sldId id="257" r:id="rId3"/>
    <p:sldId id="259" r:id="rId4"/>
    <p:sldId id="284" r:id="rId5"/>
    <p:sldId id="285" r:id="rId6"/>
    <p:sldId id="260" r:id="rId7"/>
    <p:sldId id="261" r:id="rId8"/>
    <p:sldId id="263" r:id="rId9"/>
    <p:sldId id="288" r:id="rId10"/>
    <p:sldId id="283" r:id="rId11"/>
    <p:sldId id="278" r:id="rId12"/>
    <p:sldId id="276" r:id="rId13"/>
    <p:sldId id="290" r:id="rId14"/>
    <p:sldId id="270" r:id="rId15"/>
    <p:sldId id="269" r:id="rId16"/>
    <p:sldId id="271" r:id="rId17"/>
    <p:sldId id="272" r:id="rId18"/>
    <p:sldId id="273" r:id="rId19"/>
    <p:sldId id="275" r:id="rId20"/>
    <p:sldId id="268" r:id="rId21"/>
    <p:sldId id="258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72" y="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AC60E-CB58-4EDC-B69F-A7AF49235244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6614D-230D-45DD-A837-FD6A4D9958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AC60E-CB58-4EDC-B69F-A7AF49235244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6614D-230D-45DD-A837-FD6A4D9958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AC60E-CB58-4EDC-B69F-A7AF49235244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6614D-230D-45DD-A837-FD6A4D9958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AC60E-CB58-4EDC-B69F-A7AF49235244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6614D-230D-45DD-A837-FD6A4D9958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AC60E-CB58-4EDC-B69F-A7AF49235244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6614D-230D-45DD-A837-FD6A4D9958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AC60E-CB58-4EDC-B69F-A7AF49235244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6614D-230D-45DD-A837-FD6A4D9958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AC60E-CB58-4EDC-B69F-A7AF49235244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6614D-230D-45DD-A837-FD6A4D9958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AC60E-CB58-4EDC-B69F-A7AF49235244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6614D-230D-45DD-A837-FD6A4D9958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AC60E-CB58-4EDC-B69F-A7AF49235244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6614D-230D-45DD-A837-FD6A4D9958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AC60E-CB58-4EDC-B69F-A7AF49235244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6614D-230D-45DD-A837-FD6A4D9958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AC60E-CB58-4EDC-B69F-A7AF49235244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6614D-230D-45DD-A837-FD6A4D9958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AC60E-CB58-4EDC-B69F-A7AF49235244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6614D-230D-45DD-A837-FD6A4D99585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44775"/>
            <a:ext cx="7772400" cy="1470025"/>
          </a:xfrm>
        </p:spPr>
        <p:txBody>
          <a:bodyPr/>
          <a:lstStyle/>
          <a:p>
            <a:r>
              <a:rPr lang="en-US" b="1" dirty="0"/>
              <a:t>OSNOVI MAŠINSKIH TEHNOLOGIJA 2</a:t>
            </a:r>
            <a:endParaRPr lang="sr-Latn-C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393"/>
            <a:ext cx="7620000" cy="1752600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>
                <a:solidFill>
                  <a:schemeClr val="tx1"/>
                </a:solidFill>
              </a:rPr>
              <a:t>Univerzitet</a:t>
            </a:r>
            <a:r>
              <a:rPr lang="en-US" dirty="0">
                <a:solidFill>
                  <a:schemeClr val="tx1"/>
                </a:solidFill>
              </a:rPr>
              <a:t> u </a:t>
            </a:r>
            <a:r>
              <a:rPr lang="en-US" dirty="0" err="1">
                <a:solidFill>
                  <a:schemeClr val="tx1"/>
                </a:solidFill>
              </a:rPr>
              <a:t>Novom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Sadu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 err="1">
                <a:solidFill>
                  <a:schemeClr val="tx1"/>
                </a:solidFill>
              </a:rPr>
              <a:t>Fakultet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tehničkih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nauka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 err="1">
                <a:solidFill>
                  <a:schemeClr val="tx1"/>
                </a:solidFill>
              </a:rPr>
              <a:t>Departman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za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proizvodno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mašinstvo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 err="1">
                <a:solidFill>
                  <a:schemeClr val="tx1"/>
                </a:solidFill>
              </a:rPr>
              <a:t>Katedra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za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materijale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tehnologije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spajanja</a:t>
            </a:r>
            <a:endParaRPr lang="sr-Latn-CS" dirty="0">
              <a:solidFill>
                <a:schemeClr val="tx1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762000" y="4648200"/>
            <a:ext cx="76200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>
                <a:solidFill>
                  <a:schemeClr val="tx1"/>
                </a:solidFill>
              </a:rPr>
              <a:t>Doc.dr</a:t>
            </a:r>
            <a:r>
              <a:rPr lang="en-US" dirty="0">
                <a:solidFill>
                  <a:schemeClr val="tx1"/>
                </a:solidFill>
              </a:rPr>
              <a:t> Sebastian Baloš</a:t>
            </a:r>
            <a:endParaRPr lang="sr-Latn-C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60921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b="1" dirty="0"/>
              <a:t>Navarivanje tvrdih legura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CS" dirty="0"/>
              <a:t>Navarivanje tvrdih legura je nanošenje sloja materijala sa ciljem povećanja tvrdoće, najčešće zbog povećanja otpornosti na habanje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otpornosti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koroziju</a:t>
            </a:r>
            <a:r>
              <a:rPr lang="sr-Latn-CS" dirty="0"/>
              <a:t>.</a:t>
            </a:r>
          </a:p>
          <a:p>
            <a:r>
              <a:rPr lang="sr-Latn-CS" dirty="0"/>
              <a:t>Te legure su teško topljive i teško obradive, pa se teži smanjenju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eliminaciji</a:t>
            </a:r>
            <a:r>
              <a:rPr lang="sr-Latn-CS" dirty="0"/>
              <a:t> naknadne mašinske obrade.</a:t>
            </a:r>
            <a:endParaRPr lang="en-US" dirty="0"/>
          </a:p>
          <a:p>
            <a:r>
              <a:rPr lang="en-US" dirty="0" err="1"/>
              <a:t>Teži</a:t>
            </a:r>
            <a:r>
              <a:rPr lang="en-US" dirty="0"/>
              <a:t> se </a:t>
            </a:r>
            <a:r>
              <a:rPr lang="en-US" dirty="0" err="1"/>
              <a:t>postizanju</a:t>
            </a:r>
            <a:r>
              <a:rPr lang="en-US" dirty="0"/>
              <a:t> </a:t>
            </a:r>
            <a:r>
              <a:rPr lang="en-US" dirty="0" err="1"/>
              <a:t>meh.osobina</a:t>
            </a:r>
            <a:r>
              <a:rPr lang="en-US" dirty="0"/>
              <a:t> </a:t>
            </a:r>
            <a:r>
              <a:rPr lang="en-US" dirty="0" err="1"/>
              <a:t>alatnih</a:t>
            </a:r>
            <a:r>
              <a:rPr lang="en-US" dirty="0"/>
              <a:t> </a:t>
            </a:r>
            <a:r>
              <a:rPr lang="en-US" dirty="0" err="1"/>
              <a:t>čelika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korozionom</a:t>
            </a:r>
            <a:r>
              <a:rPr lang="en-US" dirty="0"/>
              <a:t> </a:t>
            </a:r>
            <a:r>
              <a:rPr lang="en-US" dirty="0" err="1"/>
              <a:t>otpornošću</a:t>
            </a:r>
            <a:r>
              <a:rPr lang="en-US" dirty="0"/>
              <a:t> </a:t>
            </a:r>
            <a:r>
              <a:rPr lang="en-US" dirty="0" err="1"/>
              <a:t>austenitnih</a:t>
            </a:r>
            <a:r>
              <a:rPr lang="en-US" dirty="0"/>
              <a:t> </a:t>
            </a:r>
            <a:r>
              <a:rPr lang="en-US" dirty="0" err="1"/>
              <a:t>nerđajućih</a:t>
            </a:r>
            <a:r>
              <a:rPr lang="en-US" dirty="0"/>
              <a:t> </a:t>
            </a:r>
            <a:r>
              <a:rPr lang="en-US" dirty="0" err="1"/>
              <a:t>čelika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err="1"/>
              <a:t>Elektrolučno</a:t>
            </a:r>
            <a:r>
              <a:rPr lang="en-US" dirty="0"/>
              <a:t> </a:t>
            </a:r>
            <a:r>
              <a:rPr lang="en-US" dirty="0" err="1"/>
              <a:t>navarivanje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1"/>
            <a:ext cx="3810000" cy="3428999"/>
          </a:xfrm>
        </p:spPr>
        <p:txBody>
          <a:bodyPr>
            <a:normAutofit fontScale="77500" lnSpcReduction="20000"/>
          </a:bodyPr>
          <a:lstStyle/>
          <a:p>
            <a:r>
              <a:rPr lang="sr-Latn-CS" dirty="0"/>
              <a:t>Elektrolučno navarivanje</a:t>
            </a:r>
            <a:r>
              <a:rPr lang="en-US" dirty="0"/>
              <a:t> </a:t>
            </a:r>
            <a:r>
              <a:rPr lang="sr-Latn-CS" dirty="0"/>
              <a:t>(</a:t>
            </a:r>
            <a:r>
              <a:rPr lang="en-US" dirty="0"/>
              <a:t>REL, MIG, TIG</a:t>
            </a:r>
            <a:r>
              <a:rPr lang="sr-Latn-CS" dirty="0"/>
              <a:t>)</a:t>
            </a:r>
            <a:r>
              <a:rPr lang="en-US" dirty="0"/>
              <a:t>:</a:t>
            </a:r>
          </a:p>
          <a:p>
            <a:pPr marL="514350" indent="-514350">
              <a:buAutoNum type="arabicPeriod"/>
            </a:pPr>
            <a:r>
              <a:rPr lang="sr-Latn-CS" dirty="0"/>
              <a:t>D</a:t>
            </a:r>
            <a:r>
              <a:rPr lang="en-US" dirty="0" err="1"/>
              <a:t>odatni</a:t>
            </a:r>
            <a:r>
              <a:rPr lang="en-US" dirty="0"/>
              <a:t> </a:t>
            </a:r>
            <a:r>
              <a:rPr lang="en-US" dirty="0" err="1"/>
              <a:t>materijal</a:t>
            </a:r>
            <a:r>
              <a:rPr lang="en-US" dirty="0"/>
              <a:t> u </a:t>
            </a:r>
            <a:r>
              <a:rPr lang="en-US" dirty="0" err="1"/>
              <a:t>obliku</a:t>
            </a:r>
            <a:r>
              <a:rPr lang="en-US" dirty="0"/>
              <a:t> </a:t>
            </a:r>
            <a:r>
              <a:rPr lang="en-US" dirty="0" err="1"/>
              <a:t>žice</a:t>
            </a:r>
            <a:r>
              <a:rPr lang="en-US" dirty="0"/>
              <a:t> (REL,MIG/MAG-</a:t>
            </a:r>
            <a:r>
              <a:rPr lang="en-US" dirty="0" err="1"/>
              <a:t>elektroda;TIG</a:t>
            </a:r>
            <a:r>
              <a:rPr lang="en-US" dirty="0"/>
              <a:t>-</a:t>
            </a:r>
            <a:r>
              <a:rPr lang="en-US" dirty="0" err="1"/>
              <a:t>dodatni</a:t>
            </a:r>
            <a:r>
              <a:rPr lang="en-US" dirty="0"/>
              <a:t> </a:t>
            </a:r>
            <a:r>
              <a:rPr lang="en-US" dirty="0" err="1"/>
              <a:t>materijal</a:t>
            </a:r>
            <a:r>
              <a:rPr lang="en-US" dirty="0"/>
              <a:t>)</a:t>
            </a:r>
          </a:p>
          <a:p>
            <a:pPr marL="514350" indent="-514350">
              <a:buAutoNum type="arabicPeriod"/>
            </a:pPr>
            <a:r>
              <a:rPr lang="sr-Latn-CS" dirty="0"/>
              <a:t>U</a:t>
            </a:r>
            <a:r>
              <a:rPr lang="en-US" dirty="0" err="1"/>
              <a:t>gljen</a:t>
            </a:r>
            <a:r>
              <a:rPr lang="sr-Latn-CS" dirty="0"/>
              <a:t>a</a:t>
            </a:r>
            <a:r>
              <a:rPr lang="en-US" dirty="0"/>
              <a:t> </a:t>
            </a:r>
            <a:r>
              <a:rPr lang="en-US" dirty="0" err="1"/>
              <a:t>elektrod</a:t>
            </a:r>
            <a:r>
              <a:rPr lang="sr-Latn-CS" dirty="0"/>
              <a:t>a i</a:t>
            </a:r>
            <a:r>
              <a:rPr lang="en-US" dirty="0"/>
              <a:t> </a:t>
            </a:r>
            <a:r>
              <a:rPr lang="en-US" dirty="0" err="1"/>
              <a:t>legur</a:t>
            </a:r>
            <a:r>
              <a:rPr lang="sr-Latn-CS" dirty="0"/>
              <a:t>e</a:t>
            </a:r>
            <a:r>
              <a:rPr lang="en-US" dirty="0"/>
              <a:t> u </a:t>
            </a:r>
            <a:r>
              <a:rPr lang="en-US" dirty="0" err="1"/>
              <a:t>obliku</a:t>
            </a:r>
            <a:r>
              <a:rPr lang="en-US" dirty="0"/>
              <a:t> </a:t>
            </a:r>
            <a:r>
              <a:rPr lang="en-US" dirty="0" err="1"/>
              <a:t>praha</a:t>
            </a:r>
            <a:r>
              <a:rPr lang="en-US" dirty="0"/>
              <a:t> (REL,TIG)</a:t>
            </a:r>
            <a:endParaRPr lang="sr-Latn-C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91000" y="762000"/>
            <a:ext cx="47625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62399" y="2590800"/>
            <a:ext cx="5181601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Metalizacija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sličan</a:t>
            </a:r>
            <a:r>
              <a:rPr lang="en-US" dirty="0"/>
              <a:t> </a:t>
            </a:r>
            <a:r>
              <a:rPr lang="en-US" dirty="0" err="1"/>
              <a:t>navarivanju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manjim</a:t>
            </a:r>
            <a:r>
              <a:rPr lang="en-US" dirty="0"/>
              <a:t> </a:t>
            </a:r>
            <a:r>
              <a:rPr lang="en-US" dirty="0" err="1"/>
              <a:t>debljinama</a:t>
            </a:r>
            <a:r>
              <a:rPr lang="en-US" dirty="0"/>
              <a:t> </a:t>
            </a:r>
            <a:r>
              <a:rPr lang="en-US" dirty="0" err="1"/>
              <a:t>nanošenja</a:t>
            </a:r>
            <a:endParaRPr lang="sr-Latn-CS" dirty="0"/>
          </a:p>
          <a:p>
            <a:r>
              <a:rPr lang="sr-Latn-CS" dirty="0"/>
              <a:t>Vrste:</a:t>
            </a:r>
          </a:p>
          <a:p>
            <a:pPr>
              <a:buNone/>
            </a:pPr>
            <a:r>
              <a:rPr lang="sr-Latn-CS" dirty="0"/>
              <a:t>1. </a:t>
            </a:r>
            <a:r>
              <a:rPr lang="en-US" dirty="0" err="1"/>
              <a:t>Gasna</a:t>
            </a:r>
            <a:r>
              <a:rPr lang="en-US" dirty="0"/>
              <a:t> </a:t>
            </a:r>
            <a:r>
              <a:rPr lang="en-US" dirty="0" err="1"/>
              <a:t>metalizacija</a:t>
            </a:r>
            <a:endParaRPr lang="en-US" dirty="0"/>
          </a:p>
          <a:p>
            <a:pPr>
              <a:buNone/>
            </a:pPr>
            <a:r>
              <a:rPr lang="en-US" dirty="0"/>
              <a:t>2. </a:t>
            </a:r>
            <a:r>
              <a:rPr lang="sr-Latn-CS" dirty="0"/>
              <a:t>Plamenom i žicom</a:t>
            </a:r>
          </a:p>
          <a:p>
            <a:pPr>
              <a:buNone/>
            </a:pPr>
            <a:r>
              <a:rPr lang="en-US" dirty="0"/>
              <a:t>3</a:t>
            </a:r>
            <a:r>
              <a:rPr lang="sr-Latn-CS" dirty="0"/>
              <a:t>. Plamenom i prahom</a:t>
            </a:r>
          </a:p>
          <a:p>
            <a:pPr>
              <a:buNone/>
            </a:pPr>
            <a:r>
              <a:rPr lang="en-US" dirty="0"/>
              <a:t>4</a:t>
            </a:r>
            <a:r>
              <a:rPr lang="sr-Latn-CS" dirty="0"/>
              <a:t>. HVOF</a:t>
            </a:r>
          </a:p>
          <a:p>
            <a:pPr>
              <a:buNone/>
            </a:pPr>
            <a:r>
              <a:rPr lang="en-US" dirty="0"/>
              <a:t>5</a:t>
            </a:r>
            <a:r>
              <a:rPr lang="sr-Latn-CS" dirty="0"/>
              <a:t>. Električnim lukom</a:t>
            </a:r>
          </a:p>
          <a:p>
            <a:pPr>
              <a:buNone/>
            </a:pPr>
            <a:r>
              <a:rPr lang="en-US" dirty="0"/>
              <a:t>6</a:t>
            </a:r>
            <a:r>
              <a:rPr lang="sr-Latn-CS" dirty="0"/>
              <a:t>. Plazmom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49236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Gasna</a:t>
            </a:r>
            <a:r>
              <a:rPr kumimoji="0" lang="en-US" sz="4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metalizacija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52400" y="1828800"/>
            <a:ext cx="8534400" cy="2667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Koristi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se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posebni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gorionik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mogućnošću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unosa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praha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</p:txBody>
      </p:sp>
      <p:pic>
        <p:nvPicPr>
          <p:cNvPr id="7" name="Picture 2" descr="Hardfacing Alloys | Powder Weld Depositi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21052" y="2621359"/>
            <a:ext cx="3901896" cy="374888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646190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Plamenom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žicom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(Combustion wire spraying)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CS" sz="2800" dirty="0"/>
              <a:t>Koristi se el.luk, a koristi se </a:t>
            </a:r>
            <a:r>
              <a:rPr lang="en-US" sz="2800" dirty="0" err="1"/>
              <a:t>žica</a:t>
            </a:r>
            <a:r>
              <a:rPr lang="sr-Latn-CS" sz="2800" dirty="0"/>
              <a:t> dodatnog materijala</a:t>
            </a:r>
            <a:r>
              <a:rPr lang="en-US" sz="2800" dirty="0"/>
              <a:t>.</a:t>
            </a:r>
            <a:endParaRPr lang="sr-Latn-CS" sz="2800" dirty="0"/>
          </a:p>
          <a:p>
            <a:r>
              <a:rPr lang="sr-Latn-CS" sz="2800" dirty="0"/>
              <a:t>Zagrevanje osnovnog materijala do 150 </a:t>
            </a:r>
            <a:r>
              <a:rPr lang="sr-Latn-CS" sz="2800" baseline="30000" dirty="0"/>
              <a:t>o</a:t>
            </a:r>
            <a:r>
              <a:rPr lang="sr-Latn-CS" sz="2800" dirty="0"/>
              <a:t>C-nema promene srukture i deformacija.</a:t>
            </a:r>
            <a:endParaRPr lang="en-US" sz="28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2133600" y="3187700"/>
            <a:ext cx="5181600" cy="3670300"/>
            <a:chOff x="2133600" y="2971800"/>
            <a:chExt cx="5181600" cy="3670300"/>
          </a:xfrm>
        </p:grpSpPr>
        <p:pic>
          <p:nvPicPr>
            <p:cNvPr id="32770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133600" y="2971800"/>
              <a:ext cx="5181600" cy="3670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" name="TextBox 4"/>
            <p:cNvSpPr txBox="1"/>
            <p:nvPr/>
          </p:nvSpPr>
          <p:spPr>
            <a:xfrm>
              <a:off x="5257800" y="3124200"/>
              <a:ext cx="1447800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600" dirty="0" err="1"/>
                <a:t>Radni</a:t>
              </a:r>
              <a:r>
                <a:rPr lang="en-US" sz="1600" dirty="0"/>
                <a:t> </a:t>
              </a:r>
              <a:r>
                <a:rPr lang="en-US" sz="1600" dirty="0" err="1"/>
                <a:t>predmet</a:t>
              </a:r>
              <a:endParaRPr lang="en-US" sz="1600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410200" y="6172200"/>
              <a:ext cx="1066800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600" dirty="0" err="1"/>
                <a:t>Naneti</a:t>
              </a:r>
              <a:r>
                <a:rPr lang="en-US" sz="1600" dirty="0"/>
                <a:t> </a:t>
              </a:r>
              <a:r>
                <a:rPr lang="en-US" sz="1600" dirty="0" err="1"/>
                <a:t>sloj</a:t>
              </a:r>
              <a:endParaRPr lang="en-US" sz="16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352800" y="3657600"/>
              <a:ext cx="1066800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600" dirty="0" err="1"/>
                <a:t>mlaznica</a:t>
              </a:r>
              <a:endParaRPr lang="en-US" sz="16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362200" y="3124200"/>
              <a:ext cx="685800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Gas   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819400" y="3352800"/>
              <a:ext cx="1066800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600" dirty="0" err="1"/>
                <a:t>kiseonik</a:t>
              </a:r>
              <a:endParaRPr lang="en-US" sz="16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209800" y="6096000"/>
              <a:ext cx="1066800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600" dirty="0" err="1"/>
                <a:t>žica</a:t>
              </a:r>
              <a:endParaRPr lang="en-US" sz="1600" dirty="0"/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Plamenom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prahom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(Combustion powder spraying)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 err="1"/>
              <a:t>Sličan</a:t>
            </a:r>
            <a:r>
              <a:rPr lang="en-US" sz="2800" dirty="0"/>
              <a:t> </a:t>
            </a:r>
            <a:r>
              <a:rPr lang="en-US" sz="2800" dirty="0" err="1"/>
              <a:t>sistem</a:t>
            </a:r>
            <a:r>
              <a:rPr lang="en-US" sz="2800" dirty="0"/>
              <a:t> </a:t>
            </a:r>
            <a:r>
              <a:rPr lang="en-US" sz="2800" dirty="0" err="1"/>
              <a:t>kao</a:t>
            </a:r>
            <a:r>
              <a:rPr lang="en-US" sz="2800" dirty="0"/>
              <a:t> </a:t>
            </a:r>
            <a:r>
              <a:rPr lang="en-US" sz="2800" dirty="0" err="1"/>
              <a:t>gasna</a:t>
            </a:r>
            <a:r>
              <a:rPr lang="en-US" sz="2800" dirty="0"/>
              <a:t> </a:t>
            </a:r>
            <a:r>
              <a:rPr lang="en-US" sz="2800" dirty="0" err="1"/>
              <a:t>metalizacija</a:t>
            </a:r>
            <a:r>
              <a:rPr lang="en-US" sz="2800" dirty="0"/>
              <a:t>, s </a:t>
            </a:r>
            <a:r>
              <a:rPr lang="en-US" sz="2800" dirty="0" err="1"/>
              <a:t>razlikom</a:t>
            </a:r>
            <a:r>
              <a:rPr lang="en-US" sz="2800" dirty="0"/>
              <a:t> </a:t>
            </a:r>
            <a:r>
              <a:rPr lang="en-US" sz="2800" dirty="0" err="1"/>
              <a:t>što</a:t>
            </a:r>
            <a:r>
              <a:rPr lang="en-US" sz="2800" dirty="0"/>
              <a:t> se </a:t>
            </a:r>
            <a:r>
              <a:rPr lang="en-US" sz="2800" dirty="0" err="1"/>
              <a:t>vrši</a:t>
            </a:r>
            <a:r>
              <a:rPr lang="en-US" sz="2800" dirty="0"/>
              <a:t> pod </a:t>
            </a:r>
            <a:r>
              <a:rPr lang="en-US" sz="2800" dirty="0" err="1"/>
              <a:t>višim</a:t>
            </a:r>
            <a:r>
              <a:rPr lang="en-US" sz="2800" dirty="0"/>
              <a:t> </a:t>
            </a:r>
            <a:r>
              <a:rPr lang="en-US" sz="2800" dirty="0" err="1"/>
              <a:t>pritiskom</a:t>
            </a:r>
            <a:r>
              <a:rPr lang="en-US" sz="2800" dirty="0"/>
              <a:t>.</a:t>
            </a:r>
          </a:p>
          <a:p>
            <a:r>
              <a:rPr lang="en-US" sz="2800" dirty="0" err="1"/>
              <a:t>Navareni</a:t>
            </a:r>
            <a:r>
              <a:rPr lang="en-US" sz="2800" dirty="0"/>
              <a:t> </a:t>
            </a:r>
            <a:r>
              <a:rPr lang="en-US" sz="2800" dirty="0" err="1"/>
              <a:t>sloj</a:t>
            </a:r>
            <a:r>
              <a:rPr lang="en-US" sz="2800" dirty="0"/>
              <a:t> </a:t>
            </a:r>
            <a:r>
              <a:rPr lang="en-US" sz="2800" dirty="0" err="1"/>
              <a:t>sadrži</a:t>
            </a:r>
            <a:r>
              <a:rPr lang="en-US" sz="2800" dirty="0"/>
              <a:t> </a:t>
            </a:r>
            <a:r>
              <a:rPr lang="en-US" sz="2800" dirty="0" err="1"/>
              <a:t>okside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pore</a:t>
            </a:r>
            <a:r>
              <a:rPr lang="sr-Latn-CS" sz="2800" dirty="0"/>
              <a:t>, širok dijapazon prahova najrazličitije namene i karakteristika.</a:t>
            </a:r>
            <a:endParaRPr lang="en-US" sz="2800" dirty="0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8400" y="3581400"/>
            <a:ext cx="48006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5715000" y="3657600"/>
            <a:ext cx="14478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dirty="0" err="1"/>
              <a:t>Radni</a:t>
            </a:r>
            <a:r>
              <a:rPr lang="en-US" sz="1600" dirty="0"/>
              <a:t> </a:t>
            </a:r>
            <a:r>
              <a:rPr lang="en-US" sz="1600" dirty="0" err="1"/>
              <a:t>predmet</a:t>
            </a: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5562600" y="6248400"/>
            <a:ext cx="10668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dirty="0" err="1"/>
              <a:t>Naneti</a:t>
            </a:r>
            <a:r>
              <a:rPr lang="en-US" sz="1600" dirty="0"/>
              <a:t> </a:t>
            </a:r>
            <a:r>
              <a:rPr lang="en-US" sz="1600" dirty="0" err="1"/>
              <a:t>sloj</a:t>
            </a:r>
            <a:endParaRPr 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3048000" y="3581400"/>
            <a:ext cx="6096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dirty="0" err="1"/>
              <a:t>prah</a:t>
            </a:r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4038600" y="6096000"/>
            <a:ext cx="10668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dirty="0" err="1"/>
              <a:t>mlaznica</a:t>
            </a:r>
            <a:endParaRPr 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2895600" y="6172200"/>
            <a:ext cx="6858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dirty="0"/>
              <a:t>Gas  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362200" y="6519446"/>
            <a:ext cx="10668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dirty="0" err="1"/>
              <a:t>kiseonik</a:t>
            </a:r>
            <a:endParaRPr lang="en-US" sz="16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High velocity oxy fuel (HVOF)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724400"/>
          </a:xfrm>
        </p:spPr>
        <p:txBody>
          <a:bodyPr>
            <a:normAutofit/>
          </a:bodyPr>
          <a:lstStyle/>
          <a:p>
            <a:r>
              <a:rPr lang="en-US" sz="2800" dirty="0" err="1"/>
              <a:t>Javlja</a:t>
            </a:r>
            <a:r>
              <a:rPr lang="en-US" sz="2800" dirty="0"/>
              <a:t> se </a:t>
            </a:r>
            <a:r>
              <a:rPr lang="en-US" sz="2800" dirty="0" err="1"/>
              <a:t>velika</a:t>
            </a:r>
            <a:r>
              <a:rPr lang="en-US" sz="2800" dirty="0"/>
              <a:t> </a:t>
            </a:r>
            <a:r>
              <a:rPr lang="en-US" sz="2800" dirty="0" err="1"/>
              <a:t>ekspanzija</a:t>
            </a:r>
            <a:r>
              <a:rPr lang="en-US" sz="2800" dirty="0"/>
              <a:t> </a:t>
            </a:r>
            <a:r>
              <a:rPr lang="en-US" sz="2800" dirty="0" err="1"/>
              <a:t>sagorelih</a:t>
            </a:r>
            <a:r>
              <a:rPr lang="en-US" sz="2800" dirty="0"/>
              <a:t> </a:t>
            </a:r>
            <a:r>
              <a:rPr lang="en-US" sz="2800" dirty="0" err="1"/>
              <a:t>gasova</a:t>
            </a:r>
            <a:r>
              <a:rPr lang="en-US" sz="2800" dirty="0"/>
              <a:t> </a:t>
            </a:r>
            <a:r>
              <a:rPr lang="en-US" sz="2800" dirty="0" err="1"/>
              <a:t>koji</a:t>
            </a:r>
            <a:r>
              <a:rPr lang="en-US" sz="2800" dirty="0"/>
              <a:t> tope </a:t>
            </a:r>
            <a:r>
              <a:rPr lang="en-US" sz="2800" dirty="0" err="1"/>
              <a:t>prah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zbog</a:t>
            </a:r>
            <a:r>
              <a:rPr lang="en-US" sz="2800" dirty="0"/>
              <a:t> </a:t>
            </a:r>
            <a:r>
              <a:rPr lang="en-US" sz="2800" dirty="0" err="1"/>
              <a:t>oblika</a:t>
            </a:r>
            <a:r>
              <a:rPr lang="en-US" sz="2800" dirty="0"/>
              <a:t> </a:t>
            </a:r>
            <a:r>
              <a:rPr lang="en-US" sz="2800" dirty="0" err="1"/>
              <a:t>mlaznika</a:t>
            </a:r>
            <a:r>
              <a:rPr lang="en-US" sz="2800" dirty="0"/>
              <a:t> </a:t>
            </a:r>
            <a:r>
              <a:rPr lang="en-US" sz="2800" dirty="0" err="1"/>
              <a:t>izlaze</a:t>
            </a:r>
            <a:r>
              <a:rPr lang="en-US" sz="2800" dirty="0"/>
              <a:t> </a:t>
            </a:r>
            <a:r>
              <a:rPr lang="en-US" sz="2800" dirty="0" err="1"/>
              <a:t>nadzvučnom</a:t>
            </a:r>
            <a:r>
              <a:rPr lang="en-US" sz="2800" dirty="0"/>
              <a:t> </a:t>
            </a:r>
            <a:r>
              <a:rPr lang="en-US" sz="2800" dirty="0" err="1"/>
              <a:t>brzinom</a:t>
            </a:r>
            <a:r>
              <a:rPr lang="en-US" sz="2800" dirty="0"/>
              <a:t>.</a:t>
            </a:r>
          </a:p>
          <a:p>
            <a:r>
              <a:rPr lang="en-US" sz="2800" dirty="0" err="1"/>
              <a:t>Velika</a:t>
            </a:r>
            <a:r>
              <a:rPr lang="en-US" sz="2800" dirty="0"/>
              <a:t> </a:t>
            </a:r>
            <a:r>
              <a:rPr lang="en-US" sz="2800" dirty="0" err="1"/>
              <a:t>gustina</a:t>
            </a:r>
            <a:r>
              <a:rPr lang="en-US" sz="2800" dirty="0"/>
              <a:t> (mala </a:t>
            </a:r>
            <a:r>
              <a:rPr lang="en-US" sz="2800" dirty="0" err="1"/>
              <a:t>poroznost</a:t>
            </a:r>
            <a:r>
              <a:rPr lang="en-US" sz="2800" dirty="0"/>
              <a:t>)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kvalitet</a:t>
            </a:r>
            <a:r>
              <a:rPr lang="en-US" sz="2800" dirty="0"/>
              <a:t> </a:t>
            </a:r>
            <a:r>
              <a:rPr lang="en-US" sz="2800" dirty="0" err="1"/>
              <a:t>površine</a:t>
            </a:r>
            <a:r>
              <a:rPr lang="en-US" sz="2800" dirty="0"/>
              <a:t> </a:t>
            </a:r>
            <a:r>
              <a:rPr lang="en-US" sz="2800" dirty="0" err="1"/>
              <a:t>navarenog</a:t>
            </a:r>
            <a:r>
              <a:rPr lang="en-US" sz="2800" dirty="0"/>
              <a:t> </a:t>
            </a:r>
            <a:r>
              <a:rPr lang="en-US" sz="2800" dirty="0" err="1"/>
              <a:t>sloja</a:t>
            </a:r>
            <a:r>
              <a:rPr lang="en-US" sz="2800" dirty="0"/>
              <a:t>, </a:t>
            </a:r>
            <a:r>
              <a:rPr lang="en-US" sz="2800" dirty="0" err="1"/>
              <a:t>mali</a:t>
            </a:r>
            <a:r>
              <a:rPr lang="en-US" sz="2800" dirty="0"/>
              <a:t> </a:t>
            </a:r>
            <a:r>
              <a:rPr lang="en-US" sz="2800" dirty="0" err="1"/>
              <a:t>uticaj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osnovni</a:t>
            </a:r>
            <a:r>
              <a:rPr lang="en-US" sz="2800" dirty="0"/>
              <a:t> </a:t>
            </a:r>
            <a:r>
              <a:rPr lang="en-US" sz="2800" dirty="0" err="1"/>
              <a:t>materijal</a:t>
            </a:r>
            <a:r>
              <a:rPr lang="en-US" sz="2800" dirty="0"/>
              <a:t> </a:t>
            </a:r>
            <a:r>
              <a:rPr lang="en-US" sz="2800" dirty="0" err="1"/>
              <a:t>zbog</a:t>
            </a:r>
            <a:r>
              <a:rPr lang="en-US" sz="2800" dirty="0"/>
              <a:t> </a:t>
            </a:r>
            <a:r>
              <a:rPr lang="en-US" sz="2800" dirty="0" err="1"/>
              <a:t>relativno</a:t>
            </a:r>
            <a:r>
              <a:rPr lang="en-US" sz="2800" dirty="0"/>
              <a:t> </a:t>
            </a:r>
            <a:r>
              <a:rPr lang="en-US" sz="2800" dirty="0" err="1"/>
              <a:t>niske</a:t>
            </a:r>
            <a:r>
              <a:rPr lang="en-US" sz="2800" dirty="0"/>
              <a:t> temperature</a:t>
            </a:r>
            <a:r>
              <a:rPr lang="sr-Latn-CS" sz="2800" dirty="0"/>
              <a:t>, visoka cena uređaja</a:t>
            </a:r>
            <a:r>
              <a:rPr lang="en-US" sz="2800" dirty="0"/>
              <a:t>.</a:t>
            </a:r>
          </a:p>
        </p:txBody>
      </p:sp>
      <p:pic>
        <p:nvPicPr>
          <p:cNvPr id="3379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8400" y="3962400"/>
            <a:ext cx="4267201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5257800" y="3886200"/>
            <a:ext cx="14478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dirty="0" err="1"/>
              <a:t>Radni</a:t>
            </a:r>
            <a:r>
              <a:rPr lang="en-US" sz="1600" dirty="0"/>
              <a:t> </a:t>
            </a:r>
            <a:r>
              <a:rPr lang="en-US" sz="1600" dirty="0" err="1"/>
              <a:t>predmet</a:t>
            </a: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4953000" y="6172200"/>
            <a:ext cx="10668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dirty="0" err="1"/>
              <a:t>Naneti</a:t>
            </a:r>
            <a:r>
              <a:rPr lang="en-US" sz="1600" dirty="0"/>
              <a:t> </a:t>
            </a:r>
            <a:r>
              <a:rPr lang="en-US" sz="1600" dirty="0" err="1"/>
              <a:t>sloj</a:t>
            </a:r>
            <a:endParaRPr 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3505200" y="6324600"/>
            <a:ext cx="10668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dirty="0" err="1"/>
              <a:t>prah</a:t>
            </a:r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2743200" y="6172200"/>
            <a:ext cx="6858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dirty="0"/>
              <a:t>Gas  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743200" y="4267200"/>
            <a:ext cx="10668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dirty="0" err="1"/>
              <a:t>kiseonik</a:t>
            </a:r>
            <a:endParaRPr lang="en-US" sz="16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Električnim</a:t>
            </a:r>
            <a:r>
              <a:rPr lang="en-US" dirty="0"/>
              <a:t> </a:t>
            </a:r>
            <a:r>
              <a:rPr lang="en-US" dirty="0" err="1"/>
              <a:t>lukom</a:t>
            </a:r>
            <a:r>
              <a:rPr lang="en-US" dirty="0"/>
              <a:t> (Electric Arc)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r>
              <a:rPr lang="en-US" dirty="0" err="1"/>
              <a:t>Električni</a:t>
            </a:r>
            <a:r>
              <a:rPr lang="en-US" dirty="0"/>
              <a:t> </a:t>
            </a:r>
            <a:r>
              <a:rPr lang="en-US" dirty="0" err="1"/>
              <a:t>luk</a:t>
            </a:r>
            <a:r>
              <a:rPr lang="en-US" dirty="0"/>
              <a:t> </a:t>
            </a:r>
            <a:r>
              <a:rPr lang="en-US" dirty="0" err="1"/>
              <a:t>topi</a:t>
            </a:r>
            <a:r>
              <a:rPr lang="en-US" dirty="0"/>
              <a:t> </a:t>
            </a:r>
            <a:r>
              <a:rPr lang="en-US" dirty="0" err="1"/>
              <a:t>žice</a:t>
            </a:r>
            <a:r>
              <a:rPr lang="en-US" dirty="0"/>
              <a:t>, a </a:t>
            </a:r>
            <a:r>
              <a:rPr lang="en-US" dirty="0" err="1"/>
              <a:t>vazdušnom</a:t>
            </a:r>
            <a:r>
              <a:rPr lang="en-US" dirty="0"/>
              <a:t> </a:t>
            </a:r>
            <a:r>
              <a:rPr lang="en-US" dirty="0" err="1"/>
              <a:t>strujom</a:t>
            </a:r>
            <a:r>
              <a:rPr lang="en-US" dirty="0"/>
              <a:t> se </a:t>
            </a:r>
            <a:r>
              <a:rPr lang="en-US" dirty="0" err="1"/>
              <a:t>istopljeni</a:t>
            </a:r>
            <a:r>
              <a:rPr lang="en-US" dirty="0"/>
              <a:t> </a:t>
            </a:r>
            <a:r>
              <a:rPr lang="en-US" dirty="0" err="1"/>
              <a:t>materijal</a:t>
            </a:r>
            <a:r>
              <a:rPr lang="en-US" dirty="0"/>
              <a:t> </a:t>
            </a:r>
            <a:r>
              <a:rPr lang="en-US" dirty="0" err="1"/>
              <a:t>nanosi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materijal</a:t>
            </a:r>
            <a:r>
              <a:rPr lang="en-US" dirty="0"/>
              <a:t>.</a:t>
            </a:r>
          </a:p>
          <a:p>
            <a:r>
              <a:rPr lang="en-US" dirty="0"/>
              <a:t>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metalizaciju</a:t>
            </a:r>
            <a:r>
              <a:rPr lang="en-US" dirty="0"/>
              <a:t> </a:t>
            </a:r>
            <a:r>
              <a:rPr lang="en-US" dirty="0" err="1"/>
              <a:t>plamenom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sr-Latn-CS" dirty="0"/>
              <a:t>žicom/</a:t>
            </a:r>
            <a:r>
              <a:rPr lang="en-US" dirty="0" err="1"/>
              <a:t>prahom</a:t>
            </a:r>
            <a:r>
              <a:rPr lang="en-US" dirty="0"/>
              <a:t>, </a:t>
            </a:r>
            <a:r>
              <a:rPr lang="en-US" dirty="0" err="1"/>
              <a:t>veća</a:t>
            </a:r>
            <a:r>
              <a:rPr lang="en-US" dirty="0"/>
              <a:t> </a:t>
            </a:r>
            <a:r>
              <a:rPr lang="en-US" dirty="0" err="1"/>
              <a:t>brzina</a:t>
            </a:r>
            <a:r>
              <a:rPr lang="en-US" dirty="0"/>
              <a:t> </a:t>
            </a:r>
            <a:r>
              <a:rPr lang="en-US" dirty="0" err="1"/>
              <a:t>navarivanja</a:t>
            </a:r>
            <a:r>
              <a:rPr lang="en-US" dirty="0"/>
              <a:t>, </a:t>
            </a:r>
            <a:r>
              <a:rPr lang="en-US" dirty="0" err="1"/>
              <a:t>kvalitetniji</a:t>
            </a:r>
            <a:r>
              <a:rPr lang="en-US" dirty="0"/>
              <a:t> </a:t>
            </a:r>
            <a:r>
              <a:rPr lang="en-US" dirty="0" err="1"/>
              <a:t>navareni</a:t>
            </a:r>
            <a:r>
              <a:rPr lang="en-US" dirty="0"/>
              <a:t> </a:t>
            </a:r>
            <a:r>
              <a:rPr lang="en-US" dirty="0" err="1"/>
              <a:t>slojevi</a:t>
            </a:r>
            <a:r>
              <a:rPr lang="en-US" dirty="0"/>
              <a:t>.</a:t>
            </a:r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19400" y="4267200"/>
            <a:ext cx="37338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5029200" y="4419600"/>
            <a:ext cx="14478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dirty="0" err="1"/>
              <a:t>Radni</a:t>
            </a:r>
            <a:r>
              <a:rPr lang="en-US" sz="1600" dirty="0"/>
              <a:t> </a:t>
            </a:r>
            <a:r>
              <a:rPr lang="en-US" sz="1600" dirty="0" err="1"/>
              <a:t>predmet</a:t>
            </a:r>
            <a:endParaRPr 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5029200" y="6324600"/>
            <a:ext cx="10668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dirty="0" err="1"/>
              <a:t>Naneti</a:t>
            </a:r>
            <a:r>
              <a:rPr lang="en-US" sz="1600" dirty="0"/>
              <a:t> </a:t>
            </a:r>
            <a:r>
              <a:rPr lang="en-US" sz="1600" dirty="0" err="1"/>
              <a:t>sloj</a:t>
            </a:r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3124200" y="6519446"/>
            <a:ext cx="10668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dirty="0"/>
              <a:t>El. </a:t>
            </a:r>
            <a:r>
              <a:rPr lang="en-US" sz="1600" dirty="0" err="1"/>
              <a:t>struja</a:t>
            </a:r>
            <a:endParaRPr 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2895600" y="5486400"/>
            <a:ext cx="6858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dirty="0" err="1"/>
              <a:t>žica</a:t>
            </a:r>
            <a:r>
              <a:rPr lang="en-US" sz="1600" dirty="0"/>
              <a:t>  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10000" y="4724400"/>
            <a:ext cx="10668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dirty="0" err="1"/>
              <a:t>vođice</a:t>
            </a:r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4191000" y="6019800"/>
            <a:ext cx="14478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dirty="0" err="1"/>
              <a:t>Struja</a:t>
            </a:r>
            <a:r>
              <a:rPr lang="en-US" sz="1600" dirty="0"/>
              <a:t> </a:t>
            </a:r>
            <a:r>
              <a:rPr lang="en-US" sz="1600" dirty="0" err="1"/>
              <a:t>vazduha</a:t>
            </a:r>
            <a:endParaRPr lang="en-US" sz="16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Plazma</a:t>
            </a:r>
            <a:r>
              <a:rPr lang="en-US" dirty="0"/>
              <a:t> (Plasma)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r>
              <a:rPr lang="en-US" dirty="0" err="1"/>
              <a:t>Javlja</a:t>
            </a:r>
            <a:r>
              <a:rPr lang="en-US" dirty="0"/>
              <a:t> se </a:t>
            </a:r>
            <a:r>
              <a:rPr lang="en-US" dirty="0" err="1"/>
              <a:t>plazma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elektroda</a:t>
            </a:r>
            <a:r>
              <a:rPr lang="en-US" dirty="0"/>
              <a:t> (</a:t>
            </a:r>
            <a:r>
              <a:rPr lang="en-US" dirty="0" err="1"/>
              <a:t>jonizovan</a:t>
            </a:r>
            <a:r>
              <a:rPr lang="en-US" dirty="0"/>
              <a:t> gas)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topi</a:t>
            </a:r>
            <a:r>
              <a:rPr lang="en-US" dirty="0"/>
              <a:t> </a:t>
            </a:r>
            <a:r>
              <a:rPr lang="en-US" dirty="0" err="1"/>
              <a:t>prah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nanosi</a:t>
            </a:r>
            <a:r>
              <a:rPr lang="en-US" dirty="0"/>
              <a:t>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velikom</a:t>
            </a:r>
            <a:r>
              <a:rPr lang="en-US" dirty="0"/>
              <a:t> </a:t>
            </a:r>
            <a:r>
              <a:rPr lang="en-US" dirty="0" err="1"/>
              <a:t>brzinom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materijal</a:t>
            </a:r>
            <a:r>
              <a:rPr lang="en-US" dirty="0"/>
              <a:t> pod </a:t>
            </a:r>
            <a:r>
              <a:rPr lang="en-US" dirty="0" err="1"/>
              <a:t>dejstvom</a:t>
            </a:r>
            <a:r>
              <a:rPr lang="en-US" dirty="0"/>
              <a:t> </a:t>
            </a:r>
            <a:r>
              <a:rPr lang="en-US" dirty="0" err="1"/>
              <a:t>mlaza</a:t>
            </a:r>
            <a:r>
              <a:rPr lang="en-US" dirty="0"/>
              <a:t> </a:t>
            </a:r>
            <a:r>
              <a:rPr lang="en-US" dirty="0" err="1"/>
              <a:t>gasa</a:t>
            </a:r>
            <a:r>
              <a:rPr lang="en-US" dirty="0"/>
              <a:t>.</a:t>
            </a:r>
          </a:p>
          <a:p>
            <a:r>
              <a:rPr lang="en-US" dirty="0" err="1"/>
              <a:t>Idealan</a:t>
            </a:r>
            <a:r>
              <a:rPr lang="en-US" dirty="0"/>
              <a:t> </a:t>
            </a:r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teško</a:t>
            </a:r>
            <a:r>
              <a:rPr lang="en-US" dirty="0"/>
              <a:t> </a:t>
            </a:r>
            <a:r>
              <a:rPr lang="en-US" dirty="0" err="1"/>
              <a:t>topljive</a:t>
            </a:r>
            <a:r>
              <a:rPr lang="en-US" dirty="0"/>
              <a:t> </a:t>
            </a:r>
            <a:r>
              <a:rPr lang="en-US" dirty="0" err="1"/>
              <a:t>prahove</a:t>
            </a:r>
            <a:r>
              <a:rPr lang="en-US" dirty="0"/>
              <a:t>.</a:t>
            </a:r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24100" y="3719208"/>
            <a:ext cx="4610100" cy="3138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3733800" y="4191000"/>
            <a:ext cx="22860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dirty="0" err="1"/>
              <a:t>Mlaznica</a:t>
            </a:r>
            <a:r>
              <a:rPr lang="en-US" sz="1600" dirty="0"/>
              <a:t> </a:t>
            </a:r>
            <a:r>
              <a:rPr lang="en-US" sz="1600" dirty="0" err="1"/>
              <a:t>hlađena</a:t>
            </a:r>
            <a:r>
              <a:rPr lang="en-US" sz="1600" dirty="0"/>
              <a:t> </a:t>
            </a:r>
            <a:r>
              <a:rPr lang="en-US" sz="1600" dirty="0" err="1"/>
              <a:t>vodom</a:t>
            </a: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5791200" y="3733800"/>
            <a:ext cx="14478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dirty="0" err="1"/>
              <a:t>Radni</a:t>
            </a:r>
            <a:r>
              <a:rPr lang="en-US" sz="1600" dirty="0"/>
              <a:t> </a:t>
            </a:r>
            <a:r>
              <a:rPr lang="en-US" sz="1600" dirty="0" err="1"/>
              <a:t>predmet</a:t>
            </a:r>
            <a:endParaRPr 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5410200" y="6172200"/>
            <a:ext cx="10668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dirty="0" err="1"/>
              <a:t>Naneti</a:t>
            </a:r>
            <a:r>
              <a:rPr lang="en-US" sz="1600" dirty="0"/>
              <a:t> </a:t>
            </a:r>
            <a:r>
              <a:rPr lang="en-US" sz="1600" dirty="0" err="1"/>
              <a:t>sloj</a:t>
            </a:r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4419600" y="6324600"/>
            <a:ext cx="6096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dirty="0" err="1"/>
              <a:t>prah</a:t>
            </a:r>
            <a:endParaRPr 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3048000" y="3733800"/>
            <a:ext cx="9144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dirty="0" err="1"/>
              <a:t>El.struja</a:t>
            </a:r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2286000" y="4191000"/>
            <a:ext cx="9906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dirty="0" err="1"/>
              <a:t>elektrode</a:t>
            </a:r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2438400" y="6324600"/>
            <a:ext cx="15240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dirty="0" err="1"/>
              <a:t>Mešavina</a:t>
            </a:r>
            <a:r>
              <a:rPr lang="en-US" sz="1600" dirty="0"/>
              <a:t> </a:t>
            </a:r>
            <a:r>
              <a:rPr lang="en-US" sz="1600" dirty="0" err="1"/>
              <a:t>gasa</a:t>
            </a:r>
            <a:endParaRPr lang="en-US" sz="16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8" name="Group 12"/>
          <p:cNvGrpSpPr/>
          <p:nvPr/>
        </p:nvGrpSpPr>
        <p:grpSpPr>
          <a:xfrm>
            <a:off x="1143000" y="1676400"/>
            <a:ext cx="6819900" cy="4572000"/>
            <a:chOff x="1143000" y="1676400"/>
            <a:chExt cx="6819900" cy="4572000"/>
          </a:xfrm>
        </p:grpSpPr>
        <p:grpSp>
          <p:nvGrpSpPr>
            <p:cNvPr id="13" name="Group 7"/>
            <p:cNvGrpSpPr/>
            <p:nvPr/>
          </p:nvGrpSpPr>
          <p:grpSpPr>
            <a:xfrm>
              <a:off x="1143000" y="1676400"/>
              <a:ext cx="6819900" cy="4572000"/>
              <a:chOff x="1676401" y="2667000"/>
              <a:chExt cx="5981699" cy="3886200"/>
            </a:xfrm>
          </p:grpSpPr>
          <p:pic>
            <p:nvPicPr>
              <p:cNvPr id="4" name="Picture 3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1828800" y="2667000"/>
                <a:ext cx="5829300" cy="3886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5" name="TextBox 4"/>
              <p:cNvSpPr txBox="1"/>
              <p:nvPr/>
            </p:nvSpPr>
            <p:spPr>
              <a:xfrm>
                <a:off x="1828800" y="2667000"/>
                <a:ext cx="4038600" cy="369332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1676401" y="2667000"/>
                <a:ext cx="461665" cy="3874532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txBody>
              <a:bodyPr vert="vert270" wrap="square" rtlCol="0">
                <a:spAutoFit/>
              </a:bodyPr>
              <a:lstStyle/>
              <a:p>
                <a:pPr algn="ctr"/>
                <a:r>
                  <a:rPr lang="en-US" dirty="0" err="1">
                    <a:solidFill>
                      <a:schemeClr val="bg1"/>
                    </a:solidFill>
                  </a:rPr>
                  <a:t>Temperatura</a:t>
                </a:r>
                <a:r>
                  <a:rPr lang="en-US" dirty="0">
                    <a:solidFill>
                      <a:schemeClr val="bg1"/>
                    </a:solidFill>
                  </a:rPr>
                  <a:t> ~ </a:t>
                </a:r>
                <a:r>
                  <a:rPr lang="en-US" dirty="0" err="1">
                    <a:solidFill>
                      <a:schemeClr val="bg1"/>
                    </a:solidFill>
                  </a:rPr>
                  <a:t>toplotna</a:t>
                </a:r>
                <a:r>
                  <a:rPr lang="en-US" dirty="0">
                    <a:solidFill>
                      <a:schemeClr val="bg1"/>
                    </a:solidFill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</a:rPr>
                  <a:t>energija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2971800" y="6096000"/>
                <a:ext cx="4038600" cy="369332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>
                    <a:solidFill>
                      <a:schemeClr val="bg1"/>
                    </a:solidFill>
                  </a:rPr>
                  <a:t>Brzina</a:t>
                </a:r>
                <a:r>
                  <a:rPr lang="en-US" dirty="0">
                    <a:solidFill>
                      <a:schemeClr val="bg1"/>
                    </a:solidFill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</a:rPr>
                  <a:t>čestica</a:t>
                </a:r>
                <a:r>
                  <a:rPr lang="en-US" dirty="0">
                    <a:solidFill>
                      <a:schemeClr val="bg1"/>
                    </a:solidFill>
                  </a:rPr>
                  <a:t> ~ </a:t>
                </a:r>
                <a:r>
                  <a:rPr lang="en-US" dirty="0" err="1">
                    <a:solidFill>
                      <a:schemeClr val="bg1"/>
                    </a:solidFill>
                  </a:rPr>
                  <a:t>Kinetička</a:t>
                </a:r>
                <a:r>
                  <a:rPr lang="en-US" dirty="0">
                    <a:solidFill>
                      <a:schemeClr val="bg1"/>
                    </a:solidFill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</a:rPr>
                  <a:t>energija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9" name="TextBox 8"/>
            <p:cNvSpPr txBox="1"/>
            <p:nvPr/>
          </p:nvSpPr>
          <p:spPr>
            <a:xfrm>
              <a:off x="4343400" y="2450068"/>
              <a:ext cx="1066800" cy="369332"/>
            </a:xfrm>
            <a:prstGeom prst="rect">
              <a:avLst/>
            </a:prstGeom>
            <a:solidFill>
              <a:srgbClr val="00B0F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Plazma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943600" y="4572000"/>
              <a:ext cx="1066800" cy="369332"/>
            </a:xfrm>
            <a:prstGeom prst="rect">
              <a:avLst/>
            </a:prstGeom>
            <a:solidFill>
              <a:srgbClr val="00B0F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HVOF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514600" y="4038600"/>
              <a:ext cx="1066800" cy="369332"/>
            </a:xfrm>
            <a:prstGeom prst="rect">
              <a:avLst/>
            </a:prstGeom>
            <a:solidFill>
              <a:srgbClr val="00B0F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El.luk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514600" y="4800600"/>
              <a:ext cx="1066800" cy="369332"/>
            </a:xfrm>
            <a:prstGeom prst="rect">
              <a:avLst/>
            </a:prstGeom>
            <a:solidFill>
              <a:srgbClr val="00B0F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Plamen</a:t>
              </a:r>
              <a:endParaRPr lang="en-US" dirty="0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Tehnologije</a:t>
            </a:r>
            <a:r>
              <a:rPr lang="en-US" dirty="0"/>
              <a:t> </a:t>
            </a:r>
            <a:r>
              <a:rPr lang="en-US" dirty="0" err="1"/>
              <a:t>srodne</a:t>
            </a:r>
            <a:r>
              <a:rPr lang="en-US" dirty="0"/>
              <a:t> </a:t>
            </a:r>
            <a:r>
              <a:rPr lang="en-US" dirty="0" err="1"/>
              <a:t>zavarivanju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/>
          </a:bodyPr>
          <a:lstStyle/>
          <a:p>
            <a:r>
              <a:rPr lang="sr-Latn-CS" dirty="0"/>
              <a:t>Oksiacetilensko rezanje</a:t>
            </a:r>
          </a:p>
          <a:p>
            <a:r>
              <a:rPr lang="sr-Latn-CS" dirty="0"/>
              <a:t>Rezanje plazmom</a:t>
            </a:r>
          </a:p>
          <a:p>
            <a:r>
              <a:rPr lang="sr-Latn-CS" dirty="0"/>
              <a:t>Elektrolučno rezanje</a:t>
            </a:r>
          </a:p>
          <a:p>
            <a:r>
              <a:rPr lang="sr-Latn-CS" dirty="0"/>
              <a:t>Lemljenje</a:t>
            </a:r>
          </a:p>
          <a:p>
            <a:r>
              <a:rPr lang="sr-Latn-CS" dirty="0"/>
              <a:t>Navarivanje</a:t>
            </a:r>
          </a:p>
          <a:p>
            <a:r>
              <a:rPr lang="sr-Latn-CS" dirty="0"/>
              <a:t>Metalizacija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92500" lnSpcReduction="10000"/>
          </a:bodyPr>
          <a:lstStyle/>
          <a:p>
            <a:r>
              <a:rPr lang="en-US" u="sng" dirty="0" err="1"/>
              <a:t>Specifičnosti</a:t>
            </a:r>
            <a:r>
              <a:rPr lang="en-US" dirty="0"/>
              <a:t>:</a:t>
            </a:r>
          </a:p>
          <a:p>
            <a:pPr>
              <a:buFontTx/>
              <a:buChar char="-"/>
            </a:pPr>
            <a:r>
              <a:rPr lang="en-US" dirty="0" err="1"/>
              <a:t>Manja</a:t>
            </a:r>
            <a:r>
              <a:rPr lang="en-US" dirty="0"/>
              <a:t> </a:t>
            </a:r>
            <a:r>
              <a:rPr lang="en-US" dirty="0" err="1"/>
              <a:t>debljina</a:t>
            </a:r>
            <a:r>
              <a:rPr lang="en-US" dirty="0"/>
              <a:t>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navarivanje</a:t>
            </a: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Postizanje</a:t>
            </a:r>
            <a:r>
              <a:rPr lang="en-US" dirty="0"/>
              <a:t> </a:t>
            </a:r>
            <a:r>
              <a:rPr lang="en-US" dirty="0" err="1"/>
              <a:t>samooštrenja</a:t>
            </a:r>
            <a:r>
              <a:rPr lang="en-US" dirty="0"/>
              <a:t>- primer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navarivanja</a:t>
            </a:r>
            <a:r>
              <a:rPr lang="en-US" dirty="0"/>
              <a:t> </a:t>
            </a:r>
            <a:r>
              <a:rPr lang="en-US" dirty="0" err="1"/>
              <a:t>raonika</a:t>
            </a:r>
            <a:r>
              <a:rPr lang="en-US" dirty="0"/>
              <a:t> (</a:t>
            </a:r>
            <a:r>
              <a:rPr lang="en-US" dirty="0" err="1"/>
              <a:t>manja</a:t>
            </a:r>
            <a:r>
              <a:rPr lang="en-US" dirty="0"/>
              <a:t> </a:t>
            </a:r>
            <a:r>
              <a:rPr lang="en-US" dirty="0" err="1"/>
              <a:t>potrošnja</a:t>
            </a:r>
            <a:r>
              <a:rPr lang="en-US" dirty="0"/>
              <a:t> </a:t>
            </a:r>
            <a:r>
              <a:rPr lang="en-US" dirty="0" err="1"/>
              <a:t>goriva</a:t>
            </a:r>
            <a:r>
              <a:rPr lang="en-US" dirty="0"/>
              <a:t>, </a:t>
            </a:r>
            <a:r>
              <a:rPr lang="en-US" dirty="0" err="1"/>
              <a:t>duži</a:t>
            </a:r>
            <a:r>
              <a:rPr lang="en-US" dirty="0"/>
              <a:t> </a:t>
            </a:r>
            <a:r>
              <a:rPr lang="en-US" dirty="0" err="1"/>
              <a:t>radni</a:t>
            </a:r>
            <a:r>
              <a:rPr lang="en-US" dirty="0"/>
              <a:t> </a:t>
            </a:r>
            <a:r>
              <a:rPr lang="en-US" dirty="0" err="1"/>
              <a:t>vek</a:t>
            </a:r>
            <a:r>
              <a:rPr lang="en-US" dirty="0"/>
              <a:t>)</a:t>
            </a:r>
          </a:p>
          <a:p>
            <a:pPr>
              <a:buFontTx/>
              <a:buChar char="-"/>
            </a:pP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potrebno</a:t>
            </a:r>
            <a:r>
              <a:rPr lang="en-US" dirty="0"/>
              <a:t> </a:t>
            </a:r>
            <a:r>
              <a:rPr lang="en-US" dirty="0" err="1"/>
              <a:t>naknadno</a:t>
            </a:r>
            <a:r>
              <a:rPr lang="en-US" dirty="0"/>
              <a:t> </a:t>
            </a:r>
            <a:r>
              <a:rPr lang="en-US" dirty="0" err="1"/>
              <a:t>brušenje</a:t>
            </a: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Nezamenljiv</a:t>
            </a:r>
            <a:r>
              <a:rPr lang="en-US" dirty="0"/>
              <a:t> </a:t>
            </a:r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nanošenje</a:t>
            </a:r>
            <a:r>
              <a:rPr lang="en-US" dirty="0"/>
              <a:t> </a:t>
            </a:r>
            <a:r>
              <a:rPr lang="en-US" dirty="0" err="1"/>
              <a:t>keramičkih</a:t>
            </a:r>
            <a:r>
              <a:rPr lang="en-US" dirty="0"/>
              <a:t> </a:t>
            </a:r>
            <a:r>
              <a:rPr lang="en-US" dirty="0" err="1"/>
              <a:t>slojeva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npr</a:t>
            </a:r>
            <a:r>
              <a:rPr lang="en-US" dirty="0"/>
              <a:t>. </a:t>
            </a:r>
            <a:r>
              <a:rPr lang="en-US" dirty="0" err="1"/>
              <a:t>lopatice</a:t>
            </a:r>
            <a:r>
              <a:rPr lang="en-US" dirty="0"/>
              <a:t> </a:t>
            </a:r>
            <a:r>
              <a:rPr lang="en-US" dirty="0" err="1"/>
              <a:t>turbina</a:t>
            </a:r>
            <a:r>
              <a:rPr lang="en-US" dirty="0"/>
              <a:t> </a:t>
            </a:r>
            <a:r>
              <a:rPr lang="en-US" dirty="0" err="1"/>
              <a:t>čime</a:t>
            </a:r>
            <a:r>
              <a:rPr lang="en-US" dirty="0"/>
              <a:t> </a:t>
            </a:r>
            <a:r>
              <a:rPr lang="en-US" dirty="0" err="1"/>
              <a:t>im</a:t>
            </a:r>
            <a:r>
              <a:rPr lang="en-US" dirty="0"/>
              <a:t> se </a:t>
            </a:r>
            <a:r>
              <a:rPr lang="en-US" dirty="0" err="1"/>
              <a:t>produžava</a:t>
            </a:r>
            <a:r>
              <a:rPr lang="en-US" dirty="0"/>
              <a:t> </a:t>
            </a:r>
            <a:r>
              <a:rPr lang="en-US" dirty="0" err="1"/>
              <a:t>radni</a:t>
            </a:r>
            <a:r>
              <a:rPr lang="en-US" dirty="0"/>
              <a:t> </a:t>
            </a:r>
            <a:r>
              <a:rPr lang="en-US" dirty="0" err="1"/>
              <a:t>vek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povećava</a:t>
            </a:r>
            <a:r>
              <a:rPr lang="en-US" dirty="0"/>
              <a:t> </a:t>
            </a:r>
            <a:r>
              <a:rPr lang="en-US" dirty="0" err="1"/>
              <a:t>radna</a:t>
            </a:r>
            <a:r>
              <a:rPr lang="en-US" dirty="0"/>
              <a:t> </a:t>
            </a:r>
            <a:r>
              <a:rPr lang="en-US" dirty="0" err="1"/>
              <a:t>temperatura</a:t>
            </a: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Širok</a:t>
            </a:r>
            <a:r>
              <a:rPr lang="en-US" dirty="0"/>
              <a:t> </a:t>
            </a:r>
            <a:r>
              <a:rPr lang="en-US" dirty="0" err="1"/>
              <a:t>dijapazon</a:t>
            </a:r>
            <a:r>
              <a:rPr lang="en-US" dirty="0"/>
              <a:t> </a:t>
            </a:r>
            <a:r>
              <a:rPr lang="en-US" dirty="0" err="1"/>
              <a:t>materijala</a:t>
            </a:r>
            <a:r>
              <a:rPr lang="en-US" dirty="0"/>
              <a:t>, </a:t>
            </a:r>
            <a:r>
              <a:rPr lang="en-US" dirty="0" err="1"/>
              <a:t>uključujući</a:t>
            </a:r>
            <a:r>
              <a:rPr lang="en-US" dirty="0"/>
              <a:t> </a:t>
            </a:r>
            <a:r>
              <a:rPr lang="en-US" dirty="0" err="1"/>
              <a:t>keramike</a:t>
            </a:r>
            <a:r>
              <a:rPr lang="en-US" dirty="0"/>
              <a:t> (</a:t>
            </a:r>
            <a:r>
              <a:rPr lang="en-US" dirty="0" err="1"/>
              <a:t>na</a:t>
            </a:r>
            <a:r>
              <a:rPr lang="en-US" dirty="0"/>
              <a:t> metal </a:t>
            </a:r>
            <a:r>
              <a:rPr lang="en-US" dirty="0" err="1"/>
              <a:t>ide</a:t>
            </a:r>
            <a:r>
              <a:rPr lang="en-US" dirty="0"/>
              <a:t> </a:t>
            </a:r>
            <a:r>
              <a:rPr lang="en-US" dirty="0" err="1"/>
              <a:t>prvo</a:t>
            </a:r>
            <a:r>
              <a:rPr lang="en-US" dirty="0"/>
              <a:t> </a:t>
            </a:r>
            <a:r>
              <a:rPr lang="en-US" dirty="0" err="1"/>
              <a:t>sloj</a:t>
            </a:r>
            <a:r>
              <a:rPr lang="en-US" dirty="0"/>
              <a:t> </a:t>
            </a:r>
            <a:r>
              <a:rPr lang="en-US" dirty="0" err="1"/>
              <a:t>keramike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metala</a:t>
            </a:r>
            <a:r>
              <a:rPr lang="en-US" dirty="0"/>
              <a:t>, </a:t>
            </a:r>
            <a:r>
              <a:rPr lang="en-US" dirty="0" err="1"/>
              <a:t>potom</a:t>
            </a:r>
            <a:r>
              <a:rPr lang="en-US" dirty="0"/>
              <a:t> </a:t>
            </a:r>
            <a:r>
              <a:rPr lang="en-US" dirty="0" err="1"/>
              <a:t>keramika</a:t>
            </a:r>
            <a:r>
              <a:rPr lang="en-US" dirty="0"/>
              <a:t>)</a:t>
            </a:r>
            <a:endParaRPr lang="sr-Latn-C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0"/>
            <a:ext cx="8229600" cy="1143000"/>
          </a:xfrm>
        </p:spPr>
        <p:txBody>
          <a:bodyPr/>
          <a:lstStyle/>
          <a:p>
            <a:r>
              <a:rPr lang="sr-Latn-CS" dirty="0"/>
              <a:t>Hvala na pažnji!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/>
              <a:t>Oksiacetilensko rezanje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Srodna</a:t>
            </a:r>
            <a:r>
              <a:rPr lang="en-US" dirty="0"/>
              <a:t> </a:t>
            </a:r>
            <a:r>
              <a:rPr lang="en-US" dirty="0" err="1"/>
              <a:t>tehnologija</a:t>
            </a:r>
            <a:r>
              <a:rPr lang="en-US" dirty="0"/>
              <a:t> </a:t>
            </a:r>
            <a:r>
              <a:rPr lang="en-US" dirty="0" err="1"/>
              <a:t>gasnom</a:t>
            </a:r>
            <a:r>
              <a:rPr lang="en-US" dirty="0"/>
              <a:t> (</a:t>
            </a:r>
            <a:r>
              <a:rPr lang="en-US" dirty="0" err="1"/>
              <a:t>oksiacetilenskom</a:t>
            </a:r>
            <a:r>
              <a:rPr lang="en-US" dirty="0"/>
              <a:t>) </a:t>
            </a:r>
            <a:r>
              <a:rPr lang="en-US" dirty="0" err="1"/>
              <a:t>zavarivanju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se </a:t>
            </a:r>
            <a:r>
              <a:rPr lang="en-US" dirty="0" err="1"/>
              <a:t>koristi</a:t>
            </a:r>
            <a:r>
              <a:rPr lang="en-US" dirty="0"/>
              <a:t> </a:t>
            </a:r>
            <a:r>
              <a:rPr lang="en-US" dirty="0" err="1"/>
              <a:t>drugačiji</a:t>
            </a:r>
            <a:r>
              <a:rPr lang="en-US" dirty="0"/>
              <a:t> </a:t>
            </a:r>
            <a:r>
              <a:rPr lang="en-US" dirty="0" err="1"/>
              <a:t>gorionik</a:t>
            </a:r>
            <a:r>
              <a:rPr lang="en-US" dirty="0"/>
              <a:t>.</a:t>
            </a:r>
          </a:p>
          <a:p>
            <a:r>
              <a:rPr lang="en-US" dirty="0" err="1"/>
              <a:t>Rezanje</a:t>
            </a:r>
            <a:r>
              <a:rPr lang="en-US" dirty="0"/>
              <a:t> se </a:t>
            </a:r>
            <a:r>
              <a:rPr lang="en-US" dirty="0" err="1"/>
              <a:t>vrši</a:t>
            </a:r>
            <a:r>
              <a:rPr lang="en-US" dirty="0"/>
              <a:t> u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koraka</a:t>
            </a:r>
            <a:r>
              <a:rPr lang="en-US" dirty="0"/>
              <a:t>:</a:t>
            </a:r>
          </a:p>
          <a:p>
            <a:pPr marL="514350" indent="-514350">
              <a:buAutoNum type="arabicPeriod"/>
            </a:pPr>
            <a:r>
              <a:rPr lang="en-US" dirty="0" err="1"/>
              <a:t>Predgrevanje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1100-1300</a:t>
            </a:r>
            <a:r>
              <a:rPr lang="en-US" baseline="30000" dirty="0"/>
              <a:t>o</a:t>
            </a:r>
            <a:r>
              <a:rPr lang="en-US" dirty="0"/>
              <a:t>C (</a:t>
            </a:r>
            <a:r>
              <a:rPr lang="en-US" dirty="0" err="1"/>
              <a:t>crvena</a:t>
            </a:r>
            <a:r>
              <a:rPr lang="en-US" dirty="0"/>
              <a:t> </a:t>
            </a:r>
            <a:r>
              <a:rPr lang="en-US" dirty="0" err="1"/>
              <a:t>boja</a:t>
            </a:r>
            <a:r>
              <a:rPr lang="en-US" dirty="0"/>
              <a:t> </a:t>
            </a:r>
            <a:r>
              <a:rPr lang="en-US" dirty="0" err="1"/>
              <a:t>čelika</a:t>
            </a:r>
            <a:r>
              <a:rPr lang="en-US" dirty="0"/>
              <a:t>)</a:t>
            </a:r>
          </a:p>
          <a:p>
            <a:pPr marL="514350" indent="-514350">
              <a:buAutoNum type="arabicPeriod"/>
            </a:pPr>
            <a:r>
              <a:rPr lang="en-US" dirty="0" err="1"/>
              <a:t>Puštanje</a:t>
            </a:r>
            <a:r>
              <a:rPr lang="en-US" dirty="0"/>
              <a:t> O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reakcija</a:t>
            </a:r>
            <a:r>
              <a:rPr lang="en-US" dirty="0"/>
              <a:t>: 2Fe + 1,5O</a:t>
            </a:r>
            <a:r>
              <a:rPr lang="en-US" baseline="-25000" dirty="0"/>
              <a:t>2</a:t>
            </a:r>
            <a:r>
              <a:rPr lang="en-US" dirty="0"/>
              <a:t>        Fe</a:t>
            </a:r>
            <a:r>
              <a:rPr lang="en-US" baseline="-25000" dirty="0"/>
              <a:t>2</a:t>
            </a:r>
            <a:r>
              <a:rPr lang="en-US" dirty="0"/>
              <a:t>O</a:t>
            </a:r>
            <a:r>
              <a:rPr lang="en-US" baseline="-25000" dirty="0"/>
              <a:t>3</a:t>
            </a:r>
          </a:p>
          <a:p>
            <a:pPr marL="514350" indent="-514350">
              <a:buAutoNum type="arabicPeriod"/>
            </a:pPr>
            <a:r>
              <a:rPr lang="en-US" dirty="0" err="1"/>
              <a:t>Topljenje</a:t>
            </a:r>
            <a:r>
              <a:rPr lang="en-US" dirty="0"/>
              <a:t> Fe</a:t>
            </a:r>
            <a:r>
              <a:rPr lang="en-US" baseline="-25000" dirty="0"/>
              <a:t>2</a:t>
            </a:r>
            <a:r>
              <a:rPr lang="en-US" dirty="0"/>
              <a:t>O</a:t>
            </a:r>
            <a:r>
              <a:rPr lang="en-US" baseline="-25000" dirty="0"/>
              <a:t>3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izduvavanje</a:t>
            </a:r>
            <a:r>
              <a:rPr lang="en-US" dirty="0"/>
              <a:t> </a:t>
            </a:r>
            <a:r>
              <a:rPr lang="en-US" dirty="0" err="1"/>
              <a:t>strujom</a:t>
            </a:r>
            <a:r>
              <a:rPr lang="en-US" dirty="0"/>
              <a:t> O</a:t>
            </a:r>
            <a:r>
              <a:rPr lang="en-US" baseline="-25000" dirty="0"/>
              <a:t>2</a:t>
            </a:r>
          </a:p>
          <a:p>
            <a:pPr marL="514350" indent="-514350"/>
            <a:endParaRPr lang="en-US" dirty="0"/>
          </a:p>
          <a:p>
            <a:pPr marL="514350" indent="-514350"/>
            <a:r>
              <a:rPr lang="en-US" dirty="0"/>
              <a:t>Gas (</a:t>
            </a:r>
            <a:r>
              <a:rPr lang="en-US" dirty="0" err="1"/>
              <a:t>acetilen</a:t>
            </a:r>
            <a:r>
              <a:rPr lang="en-US" dirty="0"/>
              <a:t>, </a:t>
            </a:r>
            <a:r>
              <a:rPr lang="en-US" dirty="0" err="1"/>
              <a:t>propan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butan</a:t>
            </a:r>
            <a:r>
              <a:rPr lang="en-US" dirty="0"/>
              <a:t>) </a:t>
            </a:r>
            <a:r>
              <a:rPr lang="en-US" dirty="0" err="1"/>
              <a:t>sa</a:t>
            </a:r>
            <a:r>
              <a:rPr lang="en-US" dirty="0"/>
              <a:t> O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dirty="0" err="1"/>
              <a:t>predgrevaju</a:t>
            </a:r>
            <a:r>
              <a:rPr lang="en-US" dirty="0"/>
              <a:t>, a </a:t>
            </a:r>
            <a:r>
              <a:rPr lang="en-US" dirty="0" err="1"/>
              <a:t>dodatna</a:t>
            </a:r>
            <a:r>
              <a:rPr lang="en-US" dirty="0"/>
              <a:t> </a:t>
            </a:r>
            <a:r>
              <a:rPr lang="en-US" dirty="0" err="1"/>
              <a:t>struja</a:t>
            </a:r>
            <a:r>
              <a:rPr lang="en-US" dirty="0"/>
              <a:t> O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dirty="0" err="1"/>
              <a:t>reže</a:t>
            </a:r>
            <a:r>
              <a:rPr lang="en-US" dirty="0"/>
              <a:t> metal. </a:t>
            </a:r>
          </a:p>
          <a:p>
            <a:pPr marL="514350" indent="-514350">
              <a:buAutoNum type="arabicPeriod"/>
            </a:pPr>
            <a:endParaRPr lang="sr-Latn-C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6324600" y="41910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533400"/>
            <a:ext cx="8534400" cy="5592763"/>
          </a:xfrm>
        </p:spPr>
        <p:txBody>
          <a:bodyPr/>
          <a:lstStyle/>
          <a:p>
            <a:r>
              <a:rPr lang="en-US" u="sng" dirty="0" err="1"/>
              <a:t>Gorionici</a:t>
            </a:r>
            <a:r>
              <a:rPr lang="en-US" u="sng" dirty="0"/>
              <a:t> </a:t>
            </a:r>
            <a:r>
              <a:rPr lang="en-US" u="sng" dirty="0" err="1"/>
              <a:t>za</a:t>
            </a:r>
            <a:r>
              <a:rPr lang="en-US" u="sng" dirty="0"/>
              <a:t> </a:t>
            </a:r>
            <a:r>
              <a:rPr lang="en-US" u="sng" dirty="0" err="1"/>
              <a:t>rezanje</a:t>
            </a:r>
            <a:r>
              <a:rPr lang="en-US" dirty="0"/>
              <a:t>: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1981200" y="1143000"/>
            <a:ext cx="4800600" cy="5334000"/>
            <a:chOff x="4648200" y="1828800"/>
            <a:chExt cx="4310743" cy="4953000"/>
          </a:xfrm>
        </p:grpSpPr>
        <p:pic>
          <p:nvPicPr>
            <p:cNvPr id="2" name="Picture 2"/>
            <p:cNvPicPr>
              <a:picLocks noChangeAspect="1" noChangeArrowheads="1"/>
            </p:cNvPicPr>
            <p:nvPr/>
          </p:nvPicPr>
          <p:blipFill>
            <a:blip r:embed="rId2">
              <a:lum bright="10000"/>
            </a:blip>
            <a:srcRect/>
            <a:stretch>
              <a:fillRect/>
            </a:stretch>
          </p:blipFill>
          <p:spPr bwMode="auto">
            <a:xfrm>
              <a:off x="4800600" y="1828800"/>
              <a:ext cx="4074886" cy="1981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7" name="Picture 2"/>
            <p:cNvPicPr>
              <a:picLocks noChangeAspect="1" noChangeArrowheads="1"/>
            </p:cNvPicPr>
            <p:nvPr/>
          </p:nvPicPr>
          <p:blipFill>
            <a:blip r:embed="rId3">
              <a:lum bright="10000"/>
            </a:blip>
            <a:srcRect/>
            <a:stretch>
              <a:fillRect/>
            </a:stretch>
          </p:blipFill>
          <p:spPr bwMode="auto">
            <a:xfrm>
              <a:off x="4648200" y="4038600"/>
              <a:ext cx="4310743" cy="2743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533401"/>
            <a:ext cx="8534400" cy="2362199"/>
          </a:xfrm>
        </p:spPr>
        <p:txBody>
          <a:bodyPr>
            <a:normAutofit/>
          </a:bodyPr>
          <a:lstStyle/>
          <a:p>
            <a:r>
              <a:rPr lang="sr-Latn-CS" u="sng" dirty="0"/>
              <a:t>Specifičnosti</a:t>
            </a:r>
            <a:r>
              <a:rPr lang="sr-Latn-CS" dirty="0"/>
              <a:t>:</a:t>
            </a:r>
          </a:p>
          <a:p>
            <a:pPr>
              <a:buFontTx/>
              <a:buChar char="-"/>
            </a:pPr>
            <a:r>
              <a:rPr lang="sr-Latn-CS" sz="2800" dirty="0"/>
              <a:t>Koriste se za rezanje niskougljeničnih i niskolegiranih čelika, obično do 300 mm, a moguće je i do 2000 mm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51738" y="3962400"/>
            <a:ext cx="5092262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52400" y="1981200"/>
            <a:ext cx="44196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sr-Latn-CS" sz="2800" dirty="0"/>
              <a:t>   Kvalitet površine je vrlo visok, ekvivalentan finoj obradi struganjem</a:t>
            </a:r>
          </a:p>
          <a:p>
            <a:pPr>
              <a:buFontTx/>
              <a:buChar char="-"/>
            </a:pPr>
            <a:r>
              <a:rPr lang="sr-Latn-CS" sz="2800" dirty="0"/>
              <a:t> U slučaju direktnog topljenja železa, rez je hrapav, što nije adekvatno </a:t>
            </a:r>
          </a:p>
          <a:p>
            <a:endParaRPr lang="sr-Latn-CS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/>
              <a:t>Rezanje plazmom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lum bright="10000"/>
          </a:blip>
          <a:srcRect/>
          <a:stretch>
            <a:fillRect/>
          </a:stretch>
        </p:blipFill>
        <p:spPr bwMode="auto">
          <a:xfrm>
            <a:off x="4630271" y="2514600"/>
            <a:ext cx="4513729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4953000" cy="5334000"/>
          </a:xfrm>
        </p:spPr>
        <p:txBody>
          <a:bodyPr>
            <a:normAutofit lnSpcReduction="10000"/>
          </a:bodyPr>
          <a:lstStyle/>
          <a:p>
            <a:r>
              <a:rPr lang="sr-Latn-CS" dirty="0"/>
              <a:t>Plazma (visoko jonizovan gas) dobijena između elektrode od volframa i osnovnog materijala udara u površinu metala koji se reže.</a:t>
            </a:r>
          </a:p>
          <a:p>
            <a:r>
              <a:rPr lang="sr-Latn-CS" dirty="0"/>
              <a:t>Koristi se jednosmerna struj</a:t>
            </a:r>
            <a:r>
              <a:rPr lang="en-US" dirty="0"/>
              <a:t>a</a:t>
            </a:r>
            <a:r>
              <a:rPr lang="sr-Latn-CS" dirty="0"/>
              <a:t> prave polarnosti</a:t>
            </a:r>
          </a:p>
          <a:p>
            <a:r>
              <a:rPr lang="sr-Latn-CS" dirty="0"/>
              <a:t>Tempe</a:t>
            </a:r>
            <a:r>
              <a:rPr lang="en-US" dirty="0"/>
              <a:t>r</a:t>
            </a:r>
            <a:r>
              <a:rPr lang="sr-Latn-CS" dirty="0"/>
              <a:t>atura od 20000-30000</a:t>
            </a:r>
            <a:r>
              <a:rPr lang="sr-Latn-CS" baseline="30000" dirty="0"/>
              <a:t>o</a:t>
            </a:r>
            <a:r>
              <a:rPr lang="sr-Latn-CS" dirty="0"/>
              <a:t>C omogućava rezanje svih metala.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/>
              <a:t>Elektrolučno rezanje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sr-Latn-CS" dirty="0"/>
              <a:t>Koristi se jednosmerna struja prave polarnosti</a:t>
            </a:r>
          </a:p>
          <a:p>
            <a:r>
              <a:rPr lang="sr-Latn-CS" dirty="0"/>
              <a:t>Najbolje je koristiti grafitne elektrode koje daju tanji rez boljeg kvaliteta površine</a:t>
            </a:r>
          </a:p>
          <a:p>
            <a:r>
              <a:rPr lang="sr-Latn-CS" dirty="0"/>
              <a:t>Pri upotrebi metalnih elektroda, koristi se specijalna obloga za povećanje stabilnsti luka i usporavanje topljenja jezgra</a:t>
            </a:r>
          </a:p>
          <a:p>
            <a:r>
              <a:rPr lang="sr-Latn-CS" dirty="0"/>
              <a:t>Kvalitet lošiji nego kod oksiacetilenskog rezanja, pa se najčešće koristi za rezanje metalnog otpada</a:t>
            </a:r>
          </a:p>
          <a:p>
            <a:r>
              <a:rPr lang="sr-Latn-CS" dirty="0"/>
              <a:t>Obično se koristi do debljina 20-30mm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b="1" dirty="0"/>
              <a:t>Lemljenje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5257800"/>
          </a:xfrm>
        </p:spPr>
        <p:txBody>
          <a:bodyPr>
            <a:normAutofit fontScale="92500" lnSpcReduction="20000"/>
          </a:bodyPr>
          <a:lstStyle/>
          <a:p>
            <a:r>
              <a:rPr lang="sr-Latn-CS" dirty="0"/>
              <a:t>Postupak spajanja pomoću istopljenog dodatnog materijala gde se osnovni materijal ne topi.</a:t>
            </a:r>
          </a:p>
          <a:p>
            <a:pPr>
              <a:buNone/>
            </a:pPr>
            <a:endParaRPr lang="sr-Latn-CS" dirty="0"/>
          </a:p>
          <a:p>
            <a:r>
              <a:rPr lang="sr-Latn-CS" u="sng" dirty="0"/>
              <a:t>Prednosti nad zavarivanjem</a:t>
            </a:r>
            <a:r>
              <a:rPr lang="sr-Latn-CS" dirty="0"/>
              <a:t>:</a:t>
            </a:r>
          </a:p>
          <a:p>
            <a:pPr>
              <a:buNone/>
            </a:pPr>
            <a:r>
              <a:rPr lang="sr-Latn-CS" dirty="0"/>
              <a:t>-   Mogućnost spajanja svih materijala</a:t>
            </a:r>
          </a:p>
          <a:p>
            <a:pPr>
              <a:buFontTx/>
              <a:buChar char="-"/>
            </a:pPr>
            <a:r>
              <a:rPr lang="sr-Latn-CS" dirty="0"/>
              <a:t>Manji unos toplote – manje deformacije</a:t>
            </a:r>
          </a:p>
          <a:p>
            <a:pPr>
              <a:buFontTx/>
              <a:buChar char="-"/>
            </a:pPr>
            <a:r>
              <a:rPr lang="sr-Latn-CS" dirty="0"/>
              <a:t>Pogodnije za elemente malih dimenzija i malih tolerancija</a:t>
            </a:r>
          </a:p>
          <a:p>
            <a:r>
              <a:rPr lang="sr-Latn-CS" u="sng" dirty="0"/>
              <a:t>Nedostaci u odnosu na zavarivanje</a:t>
            </a:r>
            <a:r>
              <a:rPr lang="sr-Latn-CS" dirty="0"/>
              <a:t>:</a:t>
            </a:r>
          </a:p>
          <a:p>
            <a:pPr>
              <a:buNone/>
            </a:pPr>
            <a:r>
              <a:rPr lang="sr-Latn-CS" dirty="0"/>
              <a:t>-   Manja čvrstoća spoja</a:t>
            </a:r>
          </a:p>
          <a:p>
            <a:pPr>
              <a:buFontTx/>
              <a:buChar char="-"/>
            </a:pPr>
            <a:r>
              <a:rPr lang="sr-Latn-CS" dirty="0"/>
              <a:t>Često su potrebni preklopni spojevi zbog povećanja površine kontakta čime raste masa konstrukcije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33400"/>
            <a:ext cx="8610600" cy="6324600"/>
          </a:xfrm>
        </p:spPr>
        <p:txBody>
          <a:bodyPr>
            <a:normAutofit fontScale="85000" lnSpcReduction="20000"/>
          </a:bodyPr>
          <a:lstStyle/>
          <a:p>
            <a:r>
              <a:rPr lang="sr-Latn-CS" sz="3400" u="sng" dirty="0"/>
              <a:t>Meko lemljenje (do 500</a:t>
            </a:r>
            <a:r>
              <a:rPr lang="sr-Latn-CS" sz="3400" u="sng" baseline="30000" dirty="0"/>
              <a:t>o</a:t>
            </a:r>
            <a:r>
              <a:rPr lang="sr-Latn-CS" sz="3400" u="sng" dirty="0"/>
              <a:t>C)</a:t>
            </a:r>
            <a:r>
              <a:rPr lang="sr-Latn-CS" sz="3400" dirty="0"/>
              <a:t>:</a:t>
            </a:r>
          </a:p>
          <a:p>
            <a:pPr>
              <a:buFontTx/>
              <a:buChar char="-"/>
            </a:pPr>
            <a:r>
              <a:rPr lang="sr-Latn-CS" sz="3400" dirty="0"/>
              <a:t>Čvrstoća spoja 50-70 MPa (= čvrstoća lema)</a:t>
            </a:r>
          </a:p>
          <a:p>
            <a:pPr>
              <a:buFontTx/>
              <a:buChar char="-"/>
            </a:pPr>
            <a:r>
              <a:rPr lang="sr-Latn-CS" sz="3400" dirty="0"/>
              <a:t>Koristi se dodatni materijal (lem) od legure </a:t>
            </a:r>
            <a:r>
              <a:rPr lang="sr-Latn-CS" sz="3400" u="sng" dirty="0"/>
              <a:t>Sn-Pb, Sn-Zn, Zn-Al,</a:t>
            </a:r>
            <a:r>
              <a:rPr lang="sr-Latn-CS" sz="3400" dirty="0"/>
              <a:t> najčešće u obliku žice</a:t>
            </a:r>
          </a:p>
          <a:p>
            <a:pPr>
              <a:buFontTx/>
              <a:buChar char="-"/>
            </a:pPr>
            <a:r>
              <a:rPr lang="sr-Latn-CS" sz="3400" dirty="0"/>
              <a:t>Primena: elektronika (kontakti), auto-industrija (hladnjaci, reparature), cevovodi, kod komponenti malih dimenzija</a:t>
            </a:r>
          </a:p>
          <a:p>
            <a:pPr>
              <a:buFontTx/>
              <a:buChar char="-"/>
            </a:pPr>
            <a:endParaRPr lang="sr-Latn-CS" sz="3400" dirty="0"/>
          </a:p>
          <a:p>
            <a:r>
              <a:rPr lang="sr-Latn-CS" sz="3400" u="sng" dirty="0"/>
              <a:t>Tvrdo lemljenje (preko 500</a:t>
            </a:r>
            <a:r>
              <a:rPr lang="sr-Latn-CS" sz="3400" u="sng" baseline="30000" dirty="0"/>
              <a:t>o</a:t>
            </a:r>
            <a:r>
              <a:rPr lang="sr-Latn-CS" sz="3400" u="sng" dirty="0"/>
              <a:t>C)</a:t>
            </a:r>
            <a:r>
              <a:rPr lang="sr-Latn-CS" sz="3400" dirty="0"/>
              <a:t>:</a:t>
            </a:r>
          </a:p>
          <a:p>
            <a:pPr>
              <a:buFontTx/>
              <a:buChar char="-"/>
            </a:pPr>
            <a:r>
              <a:rPr lang="sr-Latn-CS" sz="3400" dirty="0"/>
              <a:t>Čvrstoća spoja do 500 MPa</a:t>
            </a:r>
          </a:p>
          <a:p>
            <a:pPr>
              <a:buFontTx/>
              <a:buChar char="-"/>
            </a:pPr>
            <a:r>
              <a:rPr lang="sr-Latn-CS" sz="3400" dirty="0"/>
              <a:t>Lem je na bazi Cu (Cu-Ni, Cu-Zn, Cu-Ag), Al (Al-Si), Ni, Ag i dr., u obliku žice, paste i praha</a:t>
            </a:r>
          </a:p>
          <a:p>
            <a:pPr>
              <a:buFontTx/>
              <a:buChar char="-"/>
            </a:pPr>
            <a:r>
              <a:rPr lang="sr-Latn-CS" sz="3400" dirty="0"/>
              <a:t>Primena: toplotna tehnika (izmenjivači tolote), cevovodi (tanke cevi, reparature),...</a:t>
            </a:r>
          </a:p>
          <a:p>
            <a:pPr>
              <a:buFontTx/>
              <a:buChar char="-"/>
            </a:pPr>
            <a:endParaRPr lang="sr-Latn-C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738</TotalTime>
  <Words>872</Words>
  <Application>Microsoft Office PowerPoint</Application>
  <PresentationFormat>On-screen Show (4:3)</PresentationFormat>
  <Paragraphs>132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Arial</vt:lpstr>
      <vt:lpstr>Calibri</vt:lpstr>
      <vt:lpstr>Office Theme</vt:lpstr>
      <vt:lpstr>OSNOVI MAŠINSKIH TEHNOLOGIJA 2</vt:lpstr>
      <vt:lpstr>Tehnologije srodne zavarivanju</vt:lpstr>
      <vt:lpstr>Oksiacetilensko rezanje</vt:lpstr>
      <vt:lpstr>PowerPoint Presentation</vt:lpstr>
      <vt:lpstr>PowerPoint Presentation</vt:lpstr>
      <vt:lpstr>Rezanje plazmom</vt:lpstr>
      <vt:lpstr>Elektrolučno rezanje</vt:lpstr>
      <vt:lpstr>Lemljenje</vt:lpstr>
      <vt:lpstr>PowerPoint Presentation</vt:lpstr>
      <vt:lpstr>Navarivanje tvrdih legura</vt:lpstr>
      <vt:lpstr>Elektrolučno navarivanje</vt:lpstr>
      <vt:lpstr>Metalizacija</vt:lpstr>
      <vt:lpstr>PowerPoint Presentation</vt:lpstr>
      <vt:lpstr>Plamenom i žicom  (Combustion wire spraying) </vt:lpstr>
      <vt:lpstr>Plamenom i prahom  (Combustion powder spraying)</vt:lpstr>
      <vt:lpstr>High velocity oxy fuel (HVOF)</vt:lpstr>
      <vt:lpstr>Električnim lukom (Electric Arc)</vt:lpstr>
      <vt:lpstr>Plazma (Plasma)</vt:lpstr>
      <vt:lpstr>PowerPoint Presentation</vt:lpstr>
      <vt:lpstr>PowerPoint Presentation</vt:lpstr>
      <vt:lpstr>Hvala na pažnji!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Tehnologija zavarivanja</dc:title>
  <dc:creator>sebastijan</dc:creator>
  <cp:lastModifiedBy>Sebastian Baloš</cp:lastModifiedBy>
  <cp:revision>53</cp:revision>
  <dcterms:created xsi:type="dcterms:W3CDTF">2014-04-10T12:26:01Z</dcterms:created>
  <dcterms:modified xsi:type="dcterms:W3CDTF">2016-05-31T08:58:41Z</dcterms:modified>
</cp:coreProperties>
</file>